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6" r:id="rId5"/>
    <p:sldId id="268" r:id="rId6"/>
    <p:sldId id="267" r:id="rId7"/>
    <p:sldId id="259" r:id="rId8"/>
    <p:sldId id="260" r:id="rId9"/>
    <p:sldId id="261" r:id="rId10"/>
    <p:sldId id="262" r:id="rId11"/>
    <p:sldId id="263" r:id="rId12"/>
    <p:sldId id="264" r:id="rId13"/>
    <p:sldId id="265" r:id="rId14"/>
  </p:sldIdLst>
  <p:sldSz cx="14630400" cy="8229600"/>
  <p:notesSz cx="8229600" cy="14630400"/>
  <p:embeddedFontLst>
    <p:embeddedFont>
      <p:font typeface="Inconsolata" pitchFamily="1" charset="0"/>
      <p:regular r:id="rId16"/>
    </p:embeddedFont>
    <p:embeddedFont>
      <p:font typeface="Montserrat" panose="000005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167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27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335649"/>
            <a:ext cx="4919305" cy="3558302"/>
          </a:xfrm>
          <a:prstGeom prst="rect">
            <a:avLst/>
          </a:prstGeom>
        </p:spPr>
      </p:pic>
      <p:sp>
        <p:nvSpPr>
          <p:cNvPr id="4" name="Text 0"/>
          <p:cNvSpPr/>
          <p:nvPr/>
        </p:nvSpPr>
        <p:spPr>
          <a:xfrm>
            <a:off x="793790" y="1425535"/>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151617"/>
                </a:solidFill>
                <a:latin typeface="Montserrat" pitchFamily="34" charset="0"/>
                <a:ea typeface="Montserrat" pitchFamily="34" charset="-122"/>
                <a:cs typeface="Montserrat" pitchFamily="34" charset="-120"/>
              </a:rPr>
              <a:t>Introduction to Virtual Assistants for PC</a:t>
            </a:r>
            <a:endParaRPr lang="en-US" sz="6150" dirty="0"/>
          </a:p>
        </p:txBody>
      </p:sp>
      <p:sp>
        <p:nvSpPr>
          <p:cNvPr id="5" name="Text 1"/>
          <p:cNvSpPr/>
          <p:nvPr/>
        </p:nvSpPr>
        <p:spPr>
          <a:xfrm>
            <a:off x="7937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Virtual assistants are software applications that can perform tasks on your computer using voice commands or text input. They are becoming increasingly popular as they can automate tasks, provide information, and enhance your productivity.</a:t>
            </a:r>
            <a:endParaRPr lang="en-US" sz="1750" dirty="0"/>
          </a:p>
        </p:txBody>
      </p:sp>
      <p:sp>
        <p:nvSpPr>
          <p:cNvPr id="6" name="Shape 2"/>
          <p:cNvSpPr/>
          <p:nvPr/>
        </p:nvSpPr>
        <p:spPr>
          <a:xfrm>
            <a:off x="793790" y="6424017"/>
            <a:ext cx="362903" cy="362903"/>
          </a:xfrm>
          <a:prstGeom prst="roundRect">
            <a:avLst>
              <a:gd name="adj" fmla="val 25194296"/>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801410" y="6431637"/>
            <a:ext cx="347663" cy="347663"/>
          </a:xfrm>
          <a:prstGeom prst="rect">
            <a:avLst/>
          </a:prstGeom>
        </p:spPr>
      </p:pic>
      <p:sp>
        <p:nvSpPr>
          <p:cNvPr id="8" name="Text 3"/>
          <p:cNvSpPr/>
          <p:nvPr/>
        </p:nvSpPr>
        <p:spPr>
          <a:xfrm>
            <a:off x="1270040" y="6407110"/>
            <a:ext cx="1416963" cy="396835"/>
          </a:xfrm>
          <a:prstGeom prst="rect">
            <a:avLst/>
          </a:prstGeom>
          <a:noFill/>
          <a:ln/>
        </p:spPr>
        <p:txBody>
          <a:bodyPr wrap="none" lIns="0" tIns="0" rIns="0" bIns="0" rtlCol="0" anchor="t"/>
          <a:lstStyle/>
          <a:p>
            <a:pPr marL="0" indent="0" algn="l">
              <a:lnSpc>
                <a:spcPts val="3100"/>
              </a:lnSpc>
              <a:buNone/>
            </a:pPr>
            <a:r>
              <a:rPr lang="en-US" sz="2200" b="1" dirty="0">
                <a:solidFill>
                  <a:srgbClr val="151617"/>
                </a:solidFill>
                <a:latin typeface="Inconsolata" pitchFamily="34" charset="0"/>
                <a:ea typeface="Inconsolata" pitchFamily="34" charset="-122"/>
                <a:cs typeface="Inconsolata" pitchFamily="34" charset="-120"/>
              </a:rPr>
              <a:t>by Dhanush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2705"/>
          </a:xfrm>
          <a:prstGeom prst="rect">
            <a:avLst/>
          </a:prstGeom>
        </p:spPr>
      </p:pic>
      <p:pic>
        <p:nvPicPr>
          <p:cNvPr id="3" name="Image 1" descr="preencoded.png"/>
          <p:cNvPicPr>
            <a:picLocks noChangeAspect="1"/>
          </p:cNvPicPr>
          <p:nvPr/>
        </p:nvPicPr>
        <p:blipFill>
          <a:blip r:embed="rId4"/>
          <a:stretch>
            <a:fillRect/>
          </a:stretch>
        </p:blipFill>
        <p:spPr>
          <a:xfrm>
            <a:off x="6278047" y="259199"/>
            <a:ext cx="2074307" cy="2074307"/>
          </a:xfrm>
          <a:prstGeom prst="rect">
            <a:avLst/>
          </a:prstGeom>
        </p:spPr>
      </p:pic>
      <p:sp>
        <p:nvSpPr>
          <p:cNvPr id="4" name="Text 0"/>
          <p:cNvSpPr/>
          <p:nvPr/>
        </p:nvSpPr>
        <p:spPr>
          <a:xfrm>
            <a:off x="725924" y="3285649"/>
            <a:ext cx="13116997" cy="648057"/>
          </a:xfrm>
          <a:prstGeom prst="rect">
            <a:avLst/>
          </a:prstGeom>
          <a:noFill/>
          <a:ln/>
        </p:spPr>
        <p:txBody>
          <a:bodyPr wrap="none" lIns="0" tIns="0" rIns="0" bIns="0" rtlCol="0" anchor="t"/>
          <a:lstStyle/>
          <a:p>
            <a:pPr marL="0" indent="0">
              <a:lnSpc>
                <a:spcPts val="5100"/>
              </a:lnSpc>
              <a:buNone/>
            </a:pPr>
            <a:r>
              <a:rPr lang="en-US" sz="4050" b="1" dirty="0">
                <a:solidFill>
                  <a:srgbClr val="151617"/>
                </a:solidFill>
                <a:latin typeface="Montserrat" pitchFamily="34" charset="0"/>
                <a:ea typeface="Montserrat" pitchFamily="34" charset="-122"/>
                <a:cs typeface="Montserrat" pitchFamily="34" charset="-120"/>
              </a:rPr>
              <a:t>Personalizing the Virtual Assistant Experience</a:t>
            </a:r>
            <a:endParaRPr lang="en-US" sz="4050" dirty="0"/>
          </a:p>
        </p:txBody>
      </p:sp>
      <p:sp>
        <p:nvSpPr>
          <p:cNvPr id="5" name="Shape 1"/>
          <p:cNvSpPr/>
          <p:nvPr/>
        </p:nvSpPr>
        <p:spPr>
          <a:xfrm>
            <a:off x="725924" y="4244816"/>
            <a:ext cx="6485573" cy="1542217"/>
          </a:xfrm>
          <a:prstGeom prst="roundRect">
            <a:avLst>
              <a:gd name="adj" fmla="val 593"/>
            </a:avLst>
          </a:prstGeom>
          <a:solidFill>
            <a:srgbClr val="F8ECE4"/>
          </a:solidFill>
          <a:ln w="7620">
            <a:solidFill>
              <a:srgbClr val="151617"/>
            </a:solidFill>
            <a:prstDash val="solid"/>
          </a:ln>
        </p:spPr>
      </p:sp>
      <p:sp>
        <p:nvSpPr>
          <p:cNvPr id="6" name="Text 2"/>
          <p:cNvSpPr/>
          <p:nvPr/>
        </p:nvSpPr>
        <p:spPr>
          <a:xfrm>
            <a:off x="940951" y="4459843"/>
            <a:ext cx="2592705" cy="324088"/>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Customize Voice</a:t>
            </a:r>
            <a:endParaRPr lang="en-US" sz="2000" dirty="0"/>
          </a:p>
        </p:txBody>
      </p:sp>
      <p:sp>
        <p:nvSpPr>
          <p:cNvPr id="7" name="Text 3"/>
          <p:cNvSpPr/>
          <p:nvPr/>
        </p:nvSpPr>
        <p:spPr>
          <a:xfrm>
            <a:off x="940951" y="4908352"/>
            <a:ext cx="6055519" cy="663654"/>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Change the virtual assistant's voice to a different gender, accent, or tone.</a:t>
            </a:r>
            <a:endParaRPr lang="en-US" sz="1600" dirty="0"/>
          </a:p>
        </p:txBody>
      </p:sp>
      <p:sp>
        <p:nvSpPr>
          <p:cNvPr id="8" name="Shape 4"/>
          <p:cNvSpPr/>
          <p:nvPr/>
        </p:nvSpPr>
        <p:spPr>
          <a:xfrm>
            <a:off x="7418903" y="4244816"/>
            <a:ext cx="6485573" cy="1542217"/>
          </a:xfrm>
          <a:prstGeom prst="roundRect">
            <a:avLst>
              <a:gd name="adj" fmla="val 593"/>
            </a:avLst>
          </a:prstGeom>
          <a:solidFill>
            <a:srgbClr val="F8ECE4"/>
          </a:solidFill>
          <a:ln w="7620">
            <a:solidFill>
              <a:srgbClr val="151617"/>
            </a:solidFill>
            <a:prstDash val="solid"/>
          </a:ln>
        </p:spPr>
      </p:sp>
      <p:sp>
        <p:nvSpPr>
          <p:cNvPr id="9" name="Text 5"/>
          <p:cNvSpPr/>
          <p:nvPr/>
        </p:nvSpPr>
        <p:spPr>
          <a:xfrm>
            <a:off x="7633930" y="4459843"/>
            <a:ext cx="2592705" cy="324088"/>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Set Preferences</a:t>
            </a:r>
            <a:endParaRPr lang="en-US" sz="2000" dirty="0"/>
          </a:p>
        </p:txBody>
      </p:sp>
      <p:sp>
        <p:nvSpPr>
          <p:cNvPr id="10" name="Text 6"/>
          <p:cNvSpPr/>
          <p:nvPr/>
        </p:nvSpPr>
        <p:spPr>
          <a:xfrm>
            <a:off x="7633930" y="4908352"/>
            <a:ext cx="6055519" cy="331827"/>
          </a:xfrm>
          <a:prstGeom prst="rect">
            <a:avLst/>
          </a:prstGeom>
          <a:noFill/>
          <a:ln/>
        </p:spPr>
        <p:txBody>
          <a:bodyPr wrap="non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Adjust settings for notifications, privacy, and language.</a:t>
            </a:r>
            <a:endParaRPr lang="en-US" sz="1600" dirty="0"/>
          </a:p>
        </p:txBody>
      </p:sp>
      <p:sp>
        <p:nvSpPr>
          <p:cNvPr id="11" name="Shape 7"/>
          <p:cNvSpPr/>
          <p:nvPr/>
        </p:nvSpPr>
        <p:spPr>
          <a:xfrm>
            <a:off x="725924" y="5994440"/>
            <a:ext cx="6485573" cy="1542217"/>
          </a:xfrm>
          <a:prstGeom prst="roundRect">
            <a:avLst>
              <a:gd name="adj" fmla="val 593"/>
            </a:avLst>
          </a:prstGeom>
          <a:solidFill>
            <a:srgbClr val="F8ECE4"/>
          </a:solidFill>
          <a:ln w="7620">
            <a:solidFill>
              <a:srgbClr val="151617"/>
            </a:solidFill>
            <a:prstDash val="solid"/>
          </a:ln>
        </p:spPr>
      </p:sp>
      <p:sp>
        <p:nvSpPr>
          <p:cNvPr id="12" name="Text 8"/>
          <p:cNvSpPr/>
          <p:nvPr/>
        </p:nvSpPr>
        <p:spPr>
          <a:xfrm>
            <a:off x="940951" y="6209467"/>
            <a:ext cx="2592705" cy="324088"/>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Train Your Voice</a:t>
            </a:r>
            <a:endParaRPr lang="en-US" sz="2000" dirty="0"/>
          </a:p>
        </p:txBody>
      </p:sp>
      <p:sp>
        <p:nvSpPr>
          <p:cNvPr id="13" name="Text 9"/>
          <p:cNvSpPr/>
          <p:nvPr/>
        </p:nvSpPr>
        <p:spPr>
          <a:xfrm>
            <a:off x="940951" y="6657975"/>
            <a:ext cx="6055519" cy="663654"/>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Improve the virtual assistant's accuracy by training it to recognize your voice.</a:t>
            </a:r>
            <a:endParaRPr lang="en-US" sz="1600" dirty="0"/>
          </a:p>
        </p:txBody>
      </p:sp>
      <p:sp>
        <p:nvSpPr>
          <p:cNvPr id="14" name="Shape 10"/>
          <p:cNvSpPr/>
          <p:nvPr/>
        </p:nvSpPr>
        <p:spPr>
          <a:xfrm>
            <a:off x="7418903" y="5994440"/>
            <a:ext cx="6485573" cy="1542217"/>
          </a:xfrm>
          <a:prstGeom prst="roundRect">
            <a:avLst>
              <a:gd name="adj" fmla="val 593"/>
            </a:avLst>
          </a:prstGeom>
          <a:solidFill>
            <a:srgbClr val="F8ECE4"/>
          </a:solidFill>
          <a:ln w="7620">
            <a:solidFill>
              <a:srgbClr val="151617"/>
            </a:solidFill>
            <a:prstDash val="solid"/>
          </a:ln>
        </p:spPr>
      </p:sp>
      <p:sp>
        <p:nvSpPr>
          <p:cNvPr id="15" name="Text 11"/>
          <p:cNvSpPr/>
          <p:nvPr/>
        </p:nvSpPr>
        <p:spPr>
          <a:xfrm>
            <a:off x="7633930" y="6209467"/>
            <a:ext cx="2592705" cy="324088"/>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Add Shortcuts</a:t>
            </a:r>
            <a:endParaRPr lang="en-US" sz="2000" dirty="0"/>
          </a:p>
        </p:txBody>
      </p:sp>
      <p:sp>
        <p:nvSpPr>
          <p:cNvPr id="16" name="Text 12"/>
          <p:cNvSpPr/>
          <p:nvPr/>
        </p:nvSpPr>
        <p:spPr>
          <a:xfrm>
            <a:off x="7633930" y="6657975"/>
            <a:ext cx="6055519" cy="331827"/>
          </a:xfrm>
          <a:prstGeom prst="rect">
            <a:avLst/>
          </a:prstGeom>
          <a:noFill/>
          <a:ln/>
        </p:spPr>
        <p:txBody>
          <a:bodyPr wrap="non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Create custom shortcuts for frequently used commands.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9745" y="1617345"/>
            <a:ext cx="4994910" cy="4994910"/>
          </a:xfrm>
          <a:prstGeom prst="rect">
            <a:avLst/>
          </a:prstGeom>
        </p:spPr>
      </p:pic>
      <p:sp>
        <p:nvSpPr>
          <p:cNvPr id="4" name="Text 0"/>
          <p:cNvSpPr/>
          <p:nvPr/>
        </p:nvSpPr>
        <p:spPr>
          <a:xfrm>
            <a:off x="688300" y="850463"/>
            <a:ext cx="7767399" cy="1843445"/>
          </a:xfrm>
          <a:prstGeom prst="rect">
            <a:avLst/>
          </a:prstGeom>
          <a:noFill/>
          <a:ln/>
        </p:spPr>
        <p:txBody>
          <a:bodyPr wrap="square" lIns="0" tIns="0" rIns="0" bIns="0" rtlCol="0" anchor="t"/>
          <a:lstStyle/>
          <a:p>
            <a:pPr marL="0" indent="0">
              <a:lnSpc>
                <a:spcPts val="4800"/>
              </a:lnSpc>
              <a:buNone/>
            </a:pPr>
            <a:r>
              <a:rPr lang="en-US" sz="3850" b="1" dirty="0">
                <a:solidFill>
                  <a:srgbClr val="151617"/>
                </a:solidFill>
                <a:latin typeface="Montserrat" pitchFamily="34" charset="0"/>
                <a:ea typeface="Montserrat" pitchFamily="34" charset="-122"/>
                <a:cs typeface="Montserrat" pitchFamily="34" charset="-120"/>
              </a:rPr>
              <a:t>Maintaining Privacy and Security with Virtual Assistants</a:t>
            </a:r>
            <a:endParaRPr lang="en-US" sz="3850" dirty="0"/>
          </a:p>
        </p:txBody>
      </p:sp>
      <p:pic>
        <p:nvPicPr>
          <p:cNvPr id="5" name="Image 2" descr="preencoded.png"/>
          <p:cNvPicPr>
            <a:picLocks noChangeAspect="1"/>
          </p:cNvPicPr>
          <p:nvPr/>
        </p:nvPicPr>
        <p:blipFill>
          <a:blip r:embed="rId5"/>
          <a:stretch>
            <a:fillRect/>
          </a:stretch>
        </p:blipFill>
        <p:spPr>
          <a:xfrm>
            <a:off x="688300" y="2988826"/>
            <a:ext cx="491609" cy="491609"/>
          </a:xfrm>
          <a:prstGeom prst="rect">
            <a:avLst/>
          </a:prstGeom>
        </p:spPr>
      </p:pic>
      <p:sp>
        <p:nvSpPr>
          <p:cNvPr id="6" name="Text 1"/>
          <p:cNvSpPr/>
          <p:nvPr/>
        </p:nvSpPr>
        <p:spPr>
          <a:xfrm>
            <a:off x="688300" y="3677007"/>
            <a:ext cx="2458283" cy="307300"/>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pitchFamily="34" charset="0"/>
                <a:ea typeface="Montserrat" pitchFamily="34" charset="-122"/>
                <a:cs typeface="Montserrat" pitchFamily="34" charset="-120"/>
              </a:rPr>
              <a:t>Secure Data</a:t>
            </a:r>
            <a:endParaRPr lang="en-US" sz="1900" dirty="0"/>
          </a:p>
        </p:txBody>
      </p:sp>
      <p:sp>
        <p:nvSpPr>
          <p:cNvPr id="7" name="Text 2"/>
          <p:cNvSpPr/>
          <p:nvPr/>
        </p:nvSpPr>
        <p:spPr>
          <a:xfrm>
            <a:off x="688300" y="4102298"/>
            <a:ext cx="3736181" cy="944047"/>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Virtual assistants should encrypt your data and protect it from unauthorized access.</a:t>
            </a:r>
            <a:endParaRPr lang="en-US" sz="1500" dirty="0"/>
          </a:p>
        </p:txBody>
      </p:sp>
      <p:pic>
        <p:nvPicPr>
          <p:cNvPr id="8" name="Image 3" descr="preencoded.png"/>
          <p:cNvPicPr>
            <a:picLocks noChangeAspect="1"/>
          </p:cNvPicPr>
          <p:nvPr/>
        </p:nvPicPr>
        <p:blipFill>
          <a:blip r:embed="rId6"/>
          <a:stretch>
            <a:fillRect/>
          </a:stretch>
        </p:blipFill>
        <p:spPr>
          <a:xfrm>
            <a:off x="4719399" y="2988826"/>
            <a:ext cx="491609" cy="491609"/>
          </a:xfrm>
          <a:prstGeom prst="rect">
            <a:avLst/>
          </a:prstGeom>
        </p:spPr>
      </p:pic>
      <p:sp>
        <p:nvSpPr>
          <p:cNvPr id="9" name="Text 3"/>
          <p:cNvSpPr/>
          <p:nvPr/>
        </p:nvSpPr>
        <p:spPr>
          <a:xfrm>
            <a:off x="4719399" y="3677007"/>
            <a:ext cx="2701290" cy="307300"/>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pitchFamily="34" charset="0"/>
                <a:ea typeface="Montserrat" pitchFamily="34" charset="-122"/>
                <a:cs typeface="Montserrat" pitchFamily="34" charset="-120"/>
              </a:rPr>
              <a:t>Control Data Access</a:t>
            </a:r>
            <a:endParaRPr lang="en-US" sz="1900" dirty="0"/>
          </a:p>
        </p:txBody>
      </p:sp>
      <p:sp>
        <p:nvSpPr>
          <p:cNvPr id="10" name="Text 4"/>
          <p:cNvSpPr/>
          <p:nvPr/>
        </p:nvSpPr>
        <p:spPr>
          <a:xfrm>
            <a:off x="4719399" y="4102298"/>
            <a:ext cx="3736300" cy="944047"/>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You should be able to control which apps and services have access to your data.</a:t>
            </a:r>
            <a:endParaRPr lang="en-US" sz="1500" dirty="0"/>
          </a:p>
        </p:txBody>
      </p:sp>
      <p:pic>
        <p:nvPicPr>
          <p:cNvPr id="11" name="Image 4" descr="preencoded.png"/>
          <p:cNvPicPr>
            <a:picLocks noChangeAspect="1"/>
          </p:cNvPicPr>
          <p:nvPr/>
        </p:nvPicPr>
        <p:blipFill>
          <a:blip r:embed="rId7"/>
          <a:stretch>
            <a:fillRect/>
          </a:stretch>
        </p:blipFill>
        <p:spPr>
          <a:xfrm>
            <a:off x="688300" y="5636300"/>
            <a:ext cx="491609" cy="491609"/>
          </a:xfrm>
          <a:prstGeom prst="rect">
            <a:avLst/>
          </a:prstGeom>
        </p:spPr>
      </p:pic>
      <p:sp>
        <p:nvSpPr>
          <p:cNvPr id="12" name="Text 5"/>
          <p:cNvSpPr/>
          <p:nvPr/>
        </p:nvSpPr>
        <p:spPr>
          <a:xfrm>
            <a:off x="688300" y="6324481"/>
            <a:ext cx="2659975" cy="307300"/>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pitchFamily="34" charset="0"/>
                <a:ea typeface="Montserrat" pitchFamily="34" charset="-122"/>
                <a:cs typeface="Montserrat" pitchFamily="34" charset="-120"/>
              </a:rPr>
              <a:t>Microphone Privacy</a:t>
            </a:r>
            <a:endParaRPr lang="en-US" sz="1900" dirty="0"/>
          </a:p>
        </p:txBody>
      </p:sp>
      <p:sp>
        <p:nvSpPr>
          <p:cNvPr id="13" name="Text 6"/>
          <p:cNvSpPr/>
          <p:nvPr/>
        </p:nvSpPr>
        <p:spPr>
          <a:xfrm>
            <a:off x="688300" y="6749772"/>
            <a:ext cx="3736181" cy="629364"/>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Ensure your virtual assistant only listens when you activate it.</a:t>
            </a:r>
            <a:endParaRPr lang="en-US" sz="1500" dirty="0"/>
          </a:p>
        </p:txBody>
      </p:sp>
      <p:pic>
        <p:nvPicPr>
          <p:cNvPr id="14" name="Image 5" descr="preencoded.png"/>
          <p:cNvPicPr>
            <a:picLocks noChangeAspect="1"/>
          </p:cNvPicPr>
          <p:nvPr/>
        </p:nvPicPr>
        <p:blipFill>
          <a:blip r:embed="rId8"/>
          <a:stretch>
            <a:fillRect/>
          </a:stretch>
        </p:blipFill>
        <p:spPr>
          <a:xfrm>
            <a:off x="4719399" y="5636300"/>
            <a:ext cx="491609" cy="491609"/>
          </a:xfrm>
          <a:prstGeom prst="rect">
            <a:avLst/>
          </a:prstGeom>
        </p:spPr>
      </p:pic>
      <p:sp>
        <p:nvSpPr>
          <p:cNvPr id="15" name="Text 7"/>
          <p:cNvSpPr/>
          <p:nvPr/>
        </p:nvSpPr>
        <p:spPr>
          <a:xfrm>
            <a:off x="4719399" y="6324481"/>
            <a:ext cx="3516630" cy="307300"/>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pitchFamily="34" charset="0"/>
                <a:ea typeface="Montserrat" pitchFamily="34" charset="-122"/>
                <a:cs typeface="Montserrat" pitchFamily="34" charset="-120"/>
              </a:rPr>
              <a:t>Regularly Review Settings</a:t>
            </a:r>
            <a:endParaRPr lang="en-US" sz="1900" dirty="0"/>
          </a:p>
        </p:txBody>
      </p:sp>
      <p:sp>
        <p:nvSpPr>
          <p:cNvPr id="16" name="Text 8"/>
          <p:cNvSpPr/>
          <p:nvPr/>
        </p:nvSpPr>
        <p:spPr>
          <a:xfrm>
            <a:off x="4719399" y="6749772"/>
            <a:ext cx="3736300" cy="629364"/>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Check your privacy settings regularly and update them as needed.</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4527"/>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pitchFamily="34" charset="0"/>
                <a:ea typeface="Montserrat" pitchFamily="34" charset="-122"/>
                <a:cs typeface="Montserrat" pitchFamily="34" charset="-120"/>
              </a:rPr>
              <a:t>Troubleshooting and Optimizing Virtual Assistant Performance</a:t>
            </a:r>
            <a:endParaRPr lang="en-US" sz="4450" dirty="0"/>
          </a:p>
        </p:txBody>
      </p:sp>
      <p:pic>
        <p:nvPicPr>
          <p:cNvPr id="3" name="Image 0" descr="preencoded.png"/>
          <p:cNvPicPr>
            <a:picLocks noChangeAspect="1"/>
          </p:cNvPicPr>
          <p:nvPr/>
        </p:nvPicPr>
        <p:blipFill>
          <a:blip r:embed="rId3"/>
          <a:stretch>
            <a:fillRect/>
          </a:stretch>
        </p:blipFill>
        <p:spPr>
          <a:xfrm>
            <a:off x="793790" y="2845713"/>
            <a:ext cx="4120753" cy="2546747"/>
          </a:xfrm>
          <a:prstGeom prst="rect">
            <a:avLst/>
          </a:prstGeom>
        </p:spPr>
      </p:pic>
      <p:sp>
        <p:nvSpPr>
          <p:cNvPr id="4" name="Text 1"/>
          <p:cNvSpPr/>
          <p:nvPr/>
        </p:nvSpPr>
        <p:spPr>
          <a:xfrm>
            <a:off x="793790" y="5675948"/>
            <a:ext cx="2883337"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pitchFamily="34" charset="0"/>
                <a:ea typeface="Montserrat" pitchFamily="34" charset="-122"/>
                <a:cs typeface="Montserrat" pitchFamily="34" charset="-120"/>
              </a:rPr>
              <a:t>Microphone Issues</a:t>
            </a:r>
            <a:endParaRPr lang="en-US" sz="2200" dirty="0"/>
          </a:p>
        </p:txBody>
      </p:sp>
      <p:sp>
        <p:nvSpPr>
          <p:cNvPr id="5" name="Text 2"/>
          <p:cNvSpPr/>
          <p:nvPr/>
        </p:nvSpPr>
        <p:spPr>
          <a:xfrm>
            <a:off x="793790" y="616636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Make sure your microphone is properly connected and functioning.</a:t>
            </a:r>
            <a:endParaRPr lang="en-US" sz="1750" dirty="0"/>
          </a:p>
        </p:txBody>
      </p:sp>
      <p:pic>
        <p:nvPicPr>
          <p:cNvPr id="6" name="Image 1" descr="preencoded.png"/>
          <p:cNvPicPr>
            <a:picLocks noChangeAspect="1"/>
          </p:cNvPicPr>
          <p:nvPr/>
        </p:nvPicPr>
        <p:blipFill>
          <a:blip r:embed="rId4"/>
          <a:stretch>
            <a:fillRect/>
          </a:stretch>
        </p:blipFill>
        <p:spPr>
          <a:xfrm>
            <a:off x="5254704" y="2845713"/>
            <a:ext cx="4120872" cy="2546866"/>
          </a:xfrm>
          <a:prstGeom prst="rect">
            <a:avLst/>
          </a:prstGeom>
        </p:spPr>
      </p:pic>
      <p:sp>
        <p:nvSpPr>
          <p:cNvPr id="7" name="Text 3"/>
          <p:cNvSpPr/>
          <p:nvPr/>
        </p:nvSpPr>
        <p:spPr>
          <a:xfrm>
            <a:off x="5254704" y="5676067"/>
            <a:ext cx="311598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pitchFamily="34" charset="0"/>
                <a:ea typeface="Montserrat" pitchFamily="34" charset="-122"/>
                <a:cs typeface="Montserrat" pitchFamily="34" charset="-120"/>
              </a:rPr>
              <a:t>Internet Connection</a:t>
            </a:r>
            <a:endParaRPr lang="en-US" sz="2200" dirty="0"/>
          </a:p>
        </p:txBody>
      </p:sp>
      <p:sp>
        <p:nvSpPr>
          <p:cNvPr id="8" name="Text 4"/>
          <p:cNvSpPr/>
          <p:nvPr/>
        </p:nvSpPr>
        <p:spPr>
          <a:xfrm>
            <a:off x="5254704" y="6166485"/>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Ensure you have a stable internet connection for reliable performance.</a:t>
            </a:r>
            <a:endParaRPr lang="en-US" sz="1750" dirty="0"/>
          </a:p>
        </p:txBody>
      </p:sp>
      <p:pic>
        <p:nvPicPr>
          <p:cNvPr id="9" name="Image 2" descr="preencoded.png"/>
          <p:cNvPicPr>
            <a:picLocks noChangeAspect="1"/>
          </p:cNvPicPr>
          <p:nvPr/>
        </p:nvPicPr>
        <p:blipFill>
          <a:blip r:embed="rId5"/>
          <a:stretch>
            <a:fillRect/>
          </a:stretch>
        </p:blipFill>
        <p:spPr>
          <a:xfrm>
            <a:off x="9715738" y="2845713"/>
            <a:ext cx="4120753" cy="2546747"/>
          </a:xfrm>
          <a:prstGeom prst="rect">
            <a:avLst/>
          </a:prstGeom>
        </p:spPr>
      </p:pic>
      <p:sp>
        <p:nvSpPr>
          <p:cNvPr id="10" name="Text 5"/>
          <p:cNvSpPr/>
          <p:nvPr/>
        </p:nvSpPr>
        <p:spPr>
          <a:xfrm>
            <a:off x="9715738" y="56759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pitchFamily="34" charset="0"/>
                <a:ea typeface="Montserrat" pitchFamily="34" charset="-122"/>
                <a:cs typeface="Montserrat" pitchFamily="34" charset="-120"/>
              </a:rPr>
              <a:t>Software Updates</a:t>
            </a:r>
            <a:endParaRPr lang="en-US" sz="2200" dirty="0"/>
          </a:p>
        </p:txBody>
      </p:sp>
      <p:sp>
        <p:nvSpPr>
          <p:cNvPr id="11" name="Text 6"/>
          <p:cNvSpPr/>
          <p:nvPr/>
        </p:nvSpPr>
        <p:spPr>
          <a:xfrm>
            <a:off x="9715738" y="61663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Keep your virtual assistant and operating system updated for optimal performance.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pitchFamily="34" charset="0"/>
                <a:ea typeface="Montserrat" pitchFamily="34" charset="-122"/>
                <a:cs typeface="Montserrat" pitchFamily="34" charset="-120"/>
              </a:rPr>
              <a:t>The Future of Virtual Assistants for PC Users</a:t>
            </a:r>
            <a:endParaRPr lang="en-US" sz="4450" dirty="0"/>
          </a:p>
        </p:txBody>
      </p:sp>
      <p:sp>
        <p:nvSpPr>
          <p:cNvPr id="5"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Virtual assistants are constantly evolving and improving. Expect advancements in natural language processing, integration with more applications, and enhanced security features. Virtual assistants will continue to play an increasingly important role in our lives, making our computers more powerful and user-friendly.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3437" y="2653546"/>
            <a:ext cx="4967407" cy="2922508"/>
          </a:xfrm>
          <a:prstGeom prst="rect">
            <a:avLst/>
          </a:prstGeom>
        </p:spPr>
      </p:pic>
      <p:sp>
        <p:nvSpPr>
          <p:cNvPr id="4" name="Text 0"/>
          <p:cNvSpPr/>
          <p:nvPr/>
        </p:nvSpPr>
        <p:spPr>
          <a:xfrm>
            <a:off x="726638" y="704731"/>
            <a:ext cx="7690723" cy="1946672"/>
          </a:xfrm>
          <a:prstGeom prst="rect">
            <a:avLst/>
          </a:prstGeom>
          <a:noFill/>
          <a:ln/>
        </p:spPr>
        <p:txBody>
          <a:bodyPr wrap="square" lIns="0" tIns="0" rIns="0" bIns="0" rtlCol="0" anchor="t"/>
          <a:lstStyle/>
          <a:p>
            <a:pPr marL="0" indent="0">
              <a:lnSpc>
                <a:spcPts val="5100"/>
              </a:lnSpc>
              <a:buNone/>
            </a:pPr>
            <a:r>
              <a:rPr lang="en-US" sz="4050" b="1" dirty="0">
                <a:solidFill>
                  <a:srgbClr val="151617"/>
                </a:solidFill>
                <a:latin typeface="Montserrat" pitchFamily="34" charset="0"/>
                <a:ea typeface="Montserrat" pitchFamily="34" charset="-122"/>
                <a:cs typeface="Montserrat" pitchFamily="34" charset="-120"/>
              </a:rPr>
              <a:t>Understanding the Capabilities of Virtual Assistants</a:t>
            </a:r>
            <a:endParaRPr lang="en-US" sz="4050" dirty="0"/>
          </a:p>
        </p:txBody>
      </p:sp>
      <p:sp>
        <p:nvSpPr>
          <p:cNvPr id="5" name="Shape 1"/>
          <p:cNvSpPr/>
          <p:nvPr/>
        </p:nvSpPr>
        <p:spPr>
          <a:xfrm>
            <a:off x="726638" y="3196233"/>
            <a:ext cx="467082" cy="467082"/>
          </a:xfrm>
          <a:prstGeom prst="roundRect">
            <a:avLst>
              <a:gd name="adj" fmla="val 1958"/>
            </a:avLst>
          </a:prstGeom>
          <a:solidFill>
            <a:srgbClr val="F8ECE4"/>
          </a:solidFill>
          <a:ln w="7620">
            <a:solidFill>
              <a:srgbClr val="151617"/>
            </a:solidFill>
            <a:prstDash val="solid"/>
          </a:ln>
        </p:spPr>
      </p:sp>
      <p:sp>
        <p:nvSpPr>
          <p:cNvPr id="6" name="Text 2"/>
          <p:cNvSpPr/>
          <p:nvPr/>
        </p:nvSpPr>
        <p:spPr>
          <a:xfrm>
            <a:off x="894993" y="3273981"/>
            <a:ext cx="130254" cy="311468"/>
          </a:xfrm>
          <a:prstGeom prst="rect">
            <a:avLst/>
          </a:prstGeom>
          <a:noFill/>
          <a:ln/>
        </p:spPr>
        <p:txBody>
          <a:bodyPr wrap="none" lIns="0" tIns="0" rIns="0" bIns="0" rtlCol="0" anchor="t"/>
          <a:lstStyle/>
          <a:p>
            <a:pPr marL="0" indent="0" algn="ctr">
              <a:lnSpc>
                <a:spcPts val="2450"/>
              </a:lnSpc>
              <a:buNone/>
            </a:pPr>
            <a:r>
              <a:rPr lang="en-US" sz="2450" b="1" dirty="0">
                <a:solidFill>
                  <a:srgbClr val="151617"/>
                </a:solidFill>
                <a:latin typeface="Montserrat" pitchFamily="34" charset="0"/>
                <a:ea typeface="Montserrat" pitchFamily="34" charset="-122"/>
                <a:cs typeface="Montserrat" pitchFamily="34" charset="-120"/>
              </a:rPr>
              <a:t>1</a:t>
            </a:r>
            <a:endParaRPr lang="en-US" sz="2450" dirty="0"/>
          </a:p>
        </p:txBody>
      </p:sp>
      <p:sp>
        <p:nvSpPr>
          <p:cNvPr id="7" name="Text 3"/>
          <p:cNvSpPr/>
          <p:nvPr/>
        </p:nvSpPr>
        <p:spPr>
          <a:xfrm>
            <a:off x="1401247" y="3196233"/>
            <a:ext cx="2595324" cy="324445"/>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Task Automation</a:t>
            </a:r>
            <a:endParaRPr lang="en-US" sz="2000" dirty="0"/>
          </a:p>
        </p:txBody>
      </p:sp>
      <p:sp>
        <p:nvSpPr>
          <p:cNvPr id="8" name="Text 4"/>
          <p:cNvSpPr/>
          <p:nvPr/>
        </p:nvSpPr>
        <p:spPr>
          <a:xfrm>
            <a:off x="1401247" y="3645218"/>
            <a:ext cx="3067050" cy="1660922"/>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Virtual assistants can automate repetitive tasks such as scheduling appointments, sending emails, or setting reminders.</a:t>
            </a:r>
            <a:endParaRPr lang="en-US" sz="1600" dirty="0"/>
          </a:p>
        </p:txBody>
      </p:sp>
      <p:sp>
        <p:nvSpPr>
          <p:cNvPr id="9" name="Shape 5"/>
          <p:cNvSpPr/>
          <p:nvPr/>
        </p:nvSpPr>
        <p:spPr>
          <a:xfrm>
            <a:off x="4675823" y="3196233"/>
            <a:ext cx="467082" cy="467082"/>
          </a:xfrm>
          <a:prstGeom prst="roundRect">
            <a:avLst>
              <a:gd name="adj" fmla="val 1958"/>
            </a:avLst>
          </a:prstGeom>
          <a:solidFill>
            <a:srgbClr val="F8ECE4"/>
          </a:solidFill>
          <a:ln w="7620">
            <a:solidFill>
              <a:srgbClr val="151617"/>
            </a:solidFill>
            <a:prstDash val="solid"/>
          </a:ln>
        </p:spPr>
      </p:sp>
      <p:sp>
        <p:nvSpPr>
          <p:cNvPr id="10" name="Text 6"/>
          <p:cNvSpPr/>
          <p:nvPr/>
        </p:nvSpPr>
        <p:spPr>
          <a:xfrm>
            <a:off x="4814649" y="3273981"/>
            <a:ext cx="189309" cy="311468"/>
          </a:xfrm>
          <a:prstGeom prst="rect">
            <a:avLst/>
          </a:prstGeom>
          <a:noFill/>
          <a:ln/>
        </p:spPr>
        <p:txBody>
          <a:bodyPr wrap="none" lIns="0" tIns="0" rIns="0" bIns="0" rtlCol="0" anchor="t"/>
          <a:lstStyle/>
          <a:p>
            <a:pPr marL="0" indent="0" algn="ctr">
              <a:lnSpc>
                <a:spcPts val="2450"/>
              </a:lnSpc>
              <a:buNone/>
            </a:pPr>
            <a:r>
              <a:rPr lang="en-US" sz="2450" b="1" dirty="0">
                <a:solidFill>
                  <a:srgbClr val="151617"/>
                </a:solidFill>
                <a:latin typeface="Montserrat" pitchFamily="34" charset="0"/>
                <a:ea typeface="Montserrat" pitchFamily="34" charset="-122"/>
                <a:cs typeface="Montserrat" pitchFamily="34" charset="-120"/>
              </a:rPr>
              <a:t>2</a:t>
            </a:r>
            <a:endParaRPr lang="en-US" sz="2450" dirty="0"/>
          </a:p>
        </p:txBody>
      </p:sp>
      <p:sp>
        <p:nvSpPr>
          <p:cNvPr id="11" name="Text 7"/>
          <p:cNvSpPr/>
          <p:nvPr/>
        </p:nvSpPr>
        <p:spPr>
          <a:xfrm>
            <a:off x="5350431" y="3196233"/>
            <a:ext cx="3015734" cy="324445"/>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Information Retrieval</a:t>
            </a:r>
            <a:endParaRPr lang="en-US" sz="2000" dirty="0"/>
          </a:p>
        </p:txBody>
      </p:sp>
      <p:sp>
        <p:nvSpPr>
          <p:cNvPr id="12" name="Text 8"/>
          <p:cNvSpPr/>
          <p:nvPr/>
        </p:nvSpPr>
        <p:spPr>
          <a:xfrm>
            <a:off x="5350431" y="3645218"/>
            <a:ext cx="3067050" cy="1660922"/>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Virtual assistants can search the web, provide weather updates, and answer questions based on their knowledge base.</a:t>
            </a:r>
            <a:endParaRPr lang="en-US" sz="1600" dirty="0"/>
          </a:p>
        </p:txBody>
      </p:sp>
      <p:sp>
        <p:nvSpPr>
          <p:cNvPr id="13" name="Shape 9"/>
          <p:cNvSpPr/>
          <p:nvPr/>
        </p:nvSpPr>
        <p:spPr>
          <a:xfrm>
            <a:off x="726638" y="5747147"/>
            <a:ext cx="467082" cy="467082"/>
          </a:xfrm>
          <a:prstGeom prst="roundRect">
            <a:avLst>
              <a:gd name="adj" fmla="val 1958"/>
            </a:avLst>
          </a:prstGeom>
          <a:solidFill>
            <a:srgbClr val="F8ECE4"/>
          </a:solidFill>
          <a:ln w="7620">
            <a:solidFill>
              <a:srgbClr val="151617"/>
            </a:solidFill>
            <a:prstDash val="solid"/>
          </a:ln>
        </p:spPr>
      </p:sp>
      <p:sp>
        <p:nvSpPr>
          <p:cNvPr id="14" name="Text 10"/>
          <p:cNvSpPr/>
          <p:nvPr/>
        </p:nvSpPr>
        <p:spPr>
          <a:xfrm>
            <a:off x="864513" y="5824895"/>
            <a:ext cx="191214" cy="311468"/>
          </a:xfrm>
          <a:prstGeom prst="rect">
            <a:avLst/>
          </a:prstGeom>
          <a:noFill/>
          <a:ln/>
        </p:spPr>
        <p:txBody>
          <a:bodyPr wrap="none" lIns="0" tIns="0" rIns="0" bIns="0" rtlCol="0" anchor="t"/>
          <a:lstStyle/>
          <a:p>
            <a:pPr marL="0" indent="0" algn="ctr">
              <a:lnSpc>
                <a:spcPts val="2450"/>
              </a:lnSpc>
              <a:buNone/>
            </a:pPr>
            <a:r>
              <a:rPr lang="en-US" sz="2450" b="1" dirty="0">
                <a:solidFill>
                  <a:srgbClr val="151617"/>
                </a:solidFill>
                <a:latin typeface="Montserrat" pitchFamily="34" charset="0"/>
                <a:ea typeface="Montserrat" pitchFamily="34" charset="-122"/>
                <a:cs typeface="Montserrat" pitchFamily="34" charset="-120"/>
              </a:rPr>
              <a:t>3</a:t>
            </a:r>
            <a:endParaRPr lang="en-US" sz="2450" dirty="0"/>
          </a:p>
        </p:txBody>
      </p:sp>
      <p:sp>
        <p:nvSpPr>
          <p:cNvPr id="15" name="Text 11"/>
          <p:cNvSpPr/>
          <p:nvPr/>
        </p:nvSpPr>
        <p:spPr>
          <a:xfrm>
            <a:off x="1401247" y="5747147"/>
            <a:ext cx="2595324" cy="324445"/>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Entertainment</a:t>
            </a:r>
            <a:endParaRPr lang="en-US" sz="2000" dirty="0"/>
          </a:p>
        </p:txBody>
      </p:sp>
      <p:sp>
        <p:nvSpPr>
          <p:cNvPr id="16" name="Text 12"/>
          <p:cNvSpPr/>
          <p:nvPr/>
        </p:nvSpPr>
        <p:spPr>
          <a:xfrm>
            <a:off x="1401247" y="6196132"/>
            <a:ext cx="3067050" cy="1328737"/>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Virtual assistants can play music, podcasts, or audiobooks, and they can control smart home devices.</a:t>
            </a:r>
            <a:endParaRPr lang="en-US" sz="1600" dirty="0"/>
          </a:p>
        </p:txBody>
      </p:sp>
      <p:sp>
        <p:nvSpPr>
          <p:cNvPr id="17" name="Shape 13"/>
          <p:cNvSpPr/>
          <p:nvPr/>
        </p:nvSpPr>
        <p:spPr>
          <a:xfrm>
            <a:off x="4675823" y="5747147"/>
            <a:ext cx="467082" cy="467082"/>
          </a:xfrm>
          <a:prstGeom prst="roundRect">
            <a:avLst>
              <a:gd name="adj" fmla="val 1958"/>
            </a:avLst>
          </a:prstGeom>
          <a:solidFill>
            <a:srgbClr val="F8ECE4"/>
          </a:solidFill>
          <a:ln w="7620">
            <a:solidFill>
              <a:srgbClr val="151617"/>
            </a:solidFill>
            <a:prstDash val="solid"/>
          </a:ln>
        </p:spPr>
      </p:sp>
      <p:sp>
        <p:nvSpPr>
          <p:cNvPr id="18" name="Text 14"/>
          <p:cNvSpPr/>
          <p:nvPr/>
        </p:nvSpPr>
        <p:spPr>
          <a:xfrm>
            <a:off x="4798457" y="5824895"/>
            <a:ext cx="221694" cy="311468"/>
          </a:xfrm>
          <a:prstGeom prst="rect">
            <a:avLst/>
          </a:prstGeom>
          <a:noFill/>
          <a:ln/>
        </p:spPr>
        <p:txBody>
          <a:bodyPr wrap="none" lIns="0" tIns="0" rIns="0" bIns="0" rtlCol="0" anchor="t"/>
          <a:lstStyle/>
          <a:p>
            <a:pPr marL="0" indent="0" algn="ctr">
              <a:lnSpc>
                <a:spcPts val="2450"/>
              </a:lnSpc>
              <a:buNone/>
            </a:pPr>
            <a:r>
              <a:rPr lang="en-US" sz="2450" b="1" dirty="0">
                <a:solidFill>
                  <a:srgbClr val="151617"/>
                </a:solidFill>
                <a:latin typeface="Montserrat" pitchFamily="34" charset="0"/>
                <a:ea typeface="Montserrat" pitchFamily="34" charset="-122"/>
                <a:cs typeface="Montserrat" pitchFamily="34" charset="-120"/>
              </a:rPr>
              <a:t>4</a:t>
            </a:r>
            <a:endParaRPr lang="en-US" sz="2450" dirty="0"/>
          </a:p>
        </p:txBody>
      </p:sp>
      <p:sp>
        <p:nvSpPr>
          <p:cNvPr id="19" name="Text 15"/>
          <p:cNvSpPr/>
          <p:nvPr/>
        </p:nvSpPr>
        <p:spPr>
          <a:xfrm>
            <a:off x="5350431" y="5747147"/>
            <a:ext cx="2595324" cy="324445"/>
          </a:xfrm>
          <a:prstGeom prst="rect">
            <a:avLst/>
          </a:prstGeom>
          <a:noFill/>
          <a:ln/>
        </p:spPr>
        <p:txBody>
          <a:bodyPr wrap="none" lIns="0" tIns="0" rIns="0" bIns="0" rtlCol="0" anchor="t"/>
          <a:lstStyle/>
          <a:p>
            <a:pPr marL="0" indent="0">
              <a:lnSpc>
                <a:spcPts val="2550"/>
              </a:lnSpc>
              <a:buNone/>
            </a:pPr>
            <a:r>
              <a:rPr lang="en-US" sz="2000" b="1" dirty="0">
                <a:solidFill>
                  <a:srgbClr val="151617"/>
                </a:solidFill>
                <a:latin typeface="Montserrat" pitchFamily="34" charset="0"/>
                <a:ea typeface="Montserrat" pitchFamily="34" charset="-122"/>
                <a:cs typeface="Montserrat" pitchFamily="34" charset="-120"/>
              </a:rPr>
              <a:t>Accessibility</a:t>
            </a:r>
            <a:endParaRPr lang="en-US" sz="2000" dirty="0"/>
          </a:p>
        </p:txBody>
      </p:sp>
      <p:sp>
        <p:nvSpPr>
          <p:cNvPr id="20" name="Text 16"/>
          <p:cNvSpPr/>
          <p:nvPr/>
        </p:nvSpPr>
        <p:spPr>
          <a:xfrm>
            <a:off x="5350431" y="6196132"/>
            <a:ext cx="3067050" cy="1328737"/>
          </a:xfrm>
          <a:prstGeom prst="rect">
            <a:avLst/>
          </a:prstGeom>
          <a:noFill/>
          <a:ln/>
        </p:spPr>
        <p:txBody>
          <a:bodyPr wrap="square" lIns="0" tIns="0" rIns="0" bIns="0" rtlCol="0" anchor="t"/>
          <a:lstStyle/>
          <a:p>
            <a:pPr marL="0" indent="0">
              <a:lnSpc>
                <a:spcPts val="2600"/>
              </a:lnSpc>
              <a:buNone/>
            </a:pPr>
            <a:r>
              <a:rPr lang="en-US" sz="1600" dirty="0">
                <a:solidFill>
                  <a:srgbClr val="151617"/>
                </a:solidFill>
                <a:latin typeface="Inconsolata" pitchFamily="34" charset="0"/>
                <a:ea typeface="Inconsolata" pitchFamily="34" charset="-122"/>
                <a:cs typeface="Inconsolata" pitchFamily="34" charset="-120"/>
              </a:rPr>
              <a:t>Virtual assistants can help people with disabilities by providing text-to-speech and voice control features.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2696"/>
          </a:xfrm>
          <a:prstGeom prst="rect">
            <a:avLst/>
          </a:prstGeom>
        </p:spPr>
      </p:pic>
      <p:pic>
        <p:nvPicPr>
          <p:cNvPr id="3" name="Image 1" descr="preencoded.png"/>
          <p:cNvPicPr>
            <a:picLocks noChangeAspect="1"/>
          </p:cNvPicPr>
          <p:nvPr/>
        </p:nvPicPr>
        <p:blipFill>
          <a:blip r:embed="rId4"/>
          <a:stretch>
            <a:fillRect/>
          </a:stretch>
        </p:blipFill>
        <p:spPr>
          <a:xfrm>
            <a:off x="5521166" y="252174"/>
            <a:ext cx="3588068" cy="2018348"/>
          </a:xfrm>
          <a:prstGeom prst="rect">
            <a:avLst/>
          </a:prstGeom>
        </p:spPr>
      </p:pic>
      <p:sp>
        <p:nvSpPr>
          <p:cNvPr id="4" name="Text 0"/>
          <p:cNvSpPr/>
          <p:nvPr/>
        </p:nvSpPr>
        <p:spPr>
          <a:xfrm>
            <a:off x="706279" y="3278624"/>
            <a:ext cx="12733853" cy="630674"/>
          </a:xfrm>
          <a:prstGeom prst="rect">
            <a:avLst/>
          </a:prstGeom>
          <a:noFill/>
          <a:ln/>
        </p:spPr>
        <p:txBody>
          <a:bodyPr wrap="none" lIns="0" tIns="0" rIns="0" bIns="0" rtlCol="0" anchor="t"/>
          <a:lstStyle/>
          <a:p>
            <a:pPr marL="0" indent="0">
              <a:lnSpc>
                <a:spcPts val="4950"/>
              </a:lnSpc>
              <a:buNone/>
            </a:pPr>
            <a:r>
              <a:rPr lang="en-US" sz="3950" b="1" dirty="0">
                <a:solidFill>
                  <a:srgbClr val="151617"/>
                </a:solidFill>
                <a:latin typeface="Montserrat" pitchFamily="34" charset="0"/>
                <a:ea typeface="Montserrat" pitchFamily="34" charset="-122"/>
                <a:cs typeface="Montserrat" pitchFamily="34" charset="-120"/>
              </a:rPr>
              <a:t>Setting Up and Configuring a Virtual Assistant</a:t>
            </a:r>
            <a:endParaRPr lang="en-US" sz="3950" dirty="0"/>
          </a:p>
        </p:txBody>
      </p:sp>
      <p:sp>
        <p:nvSpPr>
          <p:cNvPr id="5" name="Shape 1"/>
          <p:cNvSpPr/>
          <p:nvPr/>
        </p:nvSpPr>
        <p:spPr>
          <a:xfrm>
            <a:off x="706279" y="4514612"/>
            <a:ext cx="13217843" cy="22860"/>
          </a:xfrm>
          <a:prstGeom prst="roundRect">
            <a:avLst>
              <a:gd name="adj" fmla="val 40000"/>
            </a:avLst>
          </a:prstGeom>
          <a:solidFill>
            <a:srgbClr val="000000">
              <a:alpha val="8000"/>
            </a:srgbClr>
          </a:solidFill>
          <a:ln/>
        </p:spPr>
      </p:sp>
      <p:sp>
        <p:nvSpPr>
          <p:cNvPr id="6" name="Shape 2"/>
          <p:cNvSpPr/>
          <p:nvPr/>
        </p:nvSpPr>
        <p:spPr>
          <a:xfrm>
            <a:off x="2271236" y="4514552"/>
            <a:ext cx="22860" cy="706279"/>
          </a:xfrm>
          <a:prstGeom prst="roundRect">
            <a:avLst>
              <a:gd name="adj" fmla="val 40000"/>
            </a:avLst>
          </a:prstGeom>
          <a:solidFill>
            <a:srgbClr val="151617"/>
          </a:solidFill>
          <a:ln/>
        </p:spPr>
      </p:sp>
      <p:sp>
        <p:nvSpPr>
          <p:cNvPr id="7" name="Shape 3"/>
          <p:cNvSpPr/>
          <p:nvPr/>
        </p:nvSpPr>
        <p:spPr>
          <a:xfrm>
            <a:off x="2055733" y="4287619"/>
            <a:ext cx="453985" cy="453985"/>
          </a:xfrm>
          <a:prstGeom prst="roundRect">
            <a:avLst>
              <a:gd name="adj" fmla="val 2014"/>
            </a:avLst>
          </a:prstGeom>
          <a:solidFill>
            <a:srgbClr val="F8ECE4"/>
          </a:solidFill>
          <a:ln w="7620">
            <a:solidFill>
              <a:srgbClr val="151617"/>
            </a:solidFill>
            <a:prstDash val="solid"/>
          </a:ln>
        </p:spPr>
      </p:sp>
      <p:sp>
        <p:nvSpPr>
          <p:cNvPr id="8" name="Text 4"/>
          <p:cNvSpPr/>
          <p:nvPr/>
        </p:nvSpPr>
        <p:spPr>
          <a:xfrm>
            <a:off x="2219444" y="4363224"/>
            <a:ext cx="126563" cy="302776"/>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pitchFamily="34" charset="0"/>
                <a:ea typeface="Montserrat" pitchFamily="34" charset="-122"/>
                <a:cs typeface="Montserrat" pitchFamily="34" charset="-120"/>
              </a:rPr>
              <a:t>1</a:t>
            </a:r>
            <a:endParaRPr lang="en-US" sz="2350" dirty="0"/>
          </a:p>
        </p:txBody>
      </p:sp>
      <p:sp>
        <p:nvSpPr>
          <p:cNvPr id="9" name="Text 5"/>
          <p:cNvSpPr/>
          <p:nvPr/>
        </p:nvSpPr>
        <p:spPr>
          <a:xfrm>
            <a:off x="908090" y="5422702"/>
            <a:ext cx="2749391" cy="630555"/>
          </a:xfrm>
          <a:prstGeom prst="rect">
            <a:avLst/>
          </a:prstGeom>
          <a:noFill/>
          <a:ln/>
        </p:spPr>
        <p:txBody>
          <a:bodyPr wrap="square" lIns="0" tIns="0" rIns="0" bIns="0" rtlCol="0" anchor="t"/>
          <a:lstStyle/>
          <a:p>
            <a:pPr marL="0" indent="0" algn="ctr">
              <a:lnSpc>
                <a:spcPts val="2450"/>
              </a:lnSpc>
              <a:buNone/>
            </a:pPr>
            <a:r>
              <a:rPr lang="en-US" sz="1950" b="1" dirty="0">
                <a:solidFill>
                  <a:srgbClr val="151617"/>
                </a:solidFill>
                <a:latin typeface="Montserrat" pitchFamily="34" charset="0"/>
                <a:ea typeface="Montserrat" pitchFamily="34" charset="-122"/>
                <a:cs typeface="Montserrat" pitchFamily="34" charset="-120"/>
              </a:rPr>
              <a:t>Choose a Virtual Assistant</a:t>
            </a:r>
            <a:endParaRPr lang="en-US" sz="1950" dirty="0"/>
          </a:p>
        </p:txBody>
      </p:sp>
      <p:sp>
        <p:nvSpPr>
          <p:cNvPr id="10" name="Text 6"/>
          <p:cNvSpPr/>
          <p:nvPr/>
        </p:nvSpPr>
        <p:spPr>
          <a:xfrm>
            <a:off x="908090" y="6174343"/>
            <a:ext cx="2749391" cy="968693"/>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Popular options include Cortana, Siri, Alexa, and Google Assistant.</a:t>
            </a:r>
            <a:endParaRPr lang="en-US" sz="1550" dirty="0"/>
          </a:p>
        </p:txBody>
      </p:sp>
      <p:sp>
        <p:nvSpPr>
          <p:cNvPr id="11" name="Shape 7"/>
          <p:cNvSpPr/>
          <p:nvPr/>
        </p:nvSpPr>
        <p:spPr>
          <a:xfrm>
            <a:off x="5626060" y="4514552"/>
            <a:ext cx="22860" cy="706279"/>
          </a:xfrm>
          <a:prstGeom prst="roundRect">
            <a:avLst>
              <a:gd name="adj" fmla="val 40000"/>
            </a:avLst>
          </a:prstGeom>
          <a:solidFill>
            <a:srgbClr val="151617"/>
          </a:solidFill>
          <a:ln/>
        </p:spPr>
      </p:sp>
      <p:sp>
        <p:nvSpPr>
          <p:cNvPr id="12" name="Shape 8"/>
          <p:cNvSpPr/>
          <p:nvPr/>
        </p:nvSpPr>
        <p:spPr>
          <a:xfrm>
            <a:off x="5410557" y="4287619"/>
            <a:ext cx="453985" cy="453985"/>
          </a:xfrm>
          <a:prstGeom prst="roundRect">
            <a:avLst>
              <a:gd name="adj" fmla="val 2014"/>
            </a:avLst>
          </a:prstGeom>
          <a:solidFill>
            <a:srgbClr val="F8ECE4"/>
          </a:solidFill>
          <a:ln w="7620">
            <a:solidFill>
              <a:srgbClr val="151617"/>
            </a:solidFill>
            <a:prstDash val="solid"/>
          </a:ln>
        </p:spPr>
      </p:sp>
      <p:sp>
        <p:nvSpPr>
          <p:cNvPr id="13" name="Text 9"/>
          <p:cNvSpPr/>
          <p:nvPr/>
        </p:nvSpPr>
        <p:spPr>
          <a:xfrm>
            <a:off x="5545455" y="4363224"/>
            <a:ext cx="184071" cy="302776"/>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pitchFamily="34" charset="0"/>
                <a:ea typeface="Montserrat" pitchFamily="34" charset="-122"/>
                <a:cs typeface="Montserrat" pitchFamily="34" charset="-120"/>
              </a:rPr>
              <a:t>2</a:t>
            </a:r>
            <a:endParaRPr lang="en-US" sz="2350" dirty="0"/>
          </a:p>
        </p:txBody>
      </p:sp>
      <p:sp>
        <p:nvSpPr>
          <p:cNvPr id="14" name="Text 10"/>
          <p:cNvSpPr/>
          <p:nvPr/>
        </p:nvSpPr>
        <p:spPr>
          <a:xfrm>
            <a:off x="4262914" y="5422702"/>
            <a:ext cx="2749510" cy="630555"/>
          </a:xfrm>
          <a:prstGeom prst="rect">
            <a:avLst/>
          </a:prstGeom>
          <a:noFill/>
          <a:ln/>
        </p:spPr>
        <p:txBody>
          <a:bodyPr wrap="square" lIns="0" tIns="0" rIns="0" bIns="0" rtlCol="0" anchor="t"/>
          <a:lstStyle/>
          <a:p>
            <a:pPr marL="0" indent="0" algn="ctr">
              <a:lnSpc>
                <a:spcPts val="2450"/>
              </a:lnSpc>
              <a:buNone/>
            </a:pPr>
            <a:r>
              <a:rPr lang="en-US" sz="1950" b="1" dirty="0">
                <a:solidFill>
                  <a:srgbClr val="151617"/>
                </a:solidFill>
                <a:latin typeface="Montserrat" pitchFamily="34" charset="0"/>
                <a:ea typeface="Montserrat" pitchFamily="34" charset="-122"/>
                <a:cs typeface="Montserrat" pitchFamily="34" charset="-120"/>
              </a:rPr>
              <a:t>Download and Install</a:t>
            </a:r>
            <a:endParaRPr lang="en-US" sz="1950" dirty="0"/>
          </a:p>
        </p:txBody>
      </p:sp>
      <p:sp>
        <p:nvSpPr>
          <p:cNvPr id="15" name="Text 11"/>
          <p:cNvSpPr/>
          <p:nvPr/>
        </p:nvSpPr>
        <p:spPr>
          <a:xfrm>
            <a:off x="4262914" y="6174343"/>
            <a:ext cx="2749510" cy="1291590"/>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Download the virtual assistant app from your device's app store or from the manufacturer's website.</a:t>
            </a:r>
            <a:endParaRPr lang="en-US" sz="1550" dirty="0"/>
          </a:p>
        </p:txBody>
      </p:sp>
      <p:sp>
        <p:nvSpPr>
          <p:cNvPr id="16" name="Shape 12"/>
          <p:cNvSpPr/>
          <p:nvPr/>
        </p:nvSpPr>
        <p:spPr>
          <a:xfrm>
            <a:off x="8981003" y="4514552"/>
            <a:ext cx="22860" cy="706279"/>
          </a:xfrm>
          <a:prstGeom prst="roundRect">
            <a:avLst>
              <a:gd name="adj" fmla="val 40000"/>
            </a:avLst>
          </a:prstGeom>
          <a:solidFill>
            <a:srgbClr val="151617"/>
          </a:solidFill>
          <a:ln/>
        </p:spPr>
      </p:sp>
      <p:sp>
        <p:nvSpPr>
          <p:cNvPr id="17" name="Shape 13"/>
          <p:cNvSpPr/>
          <p:nvPr/>
        </p:nvSpPr>
        <p:spPr>
          <a:xfrm>
            <a:off x="8765500" y="4287619"/>
            <a:ext cx="453985" cy="453985"/>
          </a:xfrm>
          <a:prstGeom prst="roundRect">
            <a:avLst>
              <a:gd name="adj" fmla="val 2014"/>
            </a:avLst>
          </a:prstGeom>
          <a:solidFill>
            <a:srgbClr val="F8ECE4"/>
          </a:solidFill>
          <a:ln w="7620">
            <a:solidFill>
              <a:srgbClr val="151617"/>
            </a:solidFill>
            <a:prstDash val="solid"/>
          </a:ln>
        </p:spPr>
      </p:sp>
      <p:sp>
        <p:nvSpPr>
          <p:cNvPr id="18" name="Text 14"/>
          <p:cNvSpPr/>
          <p:nvPr/>
        </p:nvSpPr>
        <p:spPr>
          <a:xfrm>
            <a:off x="8899565" y="4363224"/>
            <a:ext cx="185857" cy="302776"/>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pitchFamily="34" charset="0"/>
                <a:ea typeface="Montserrat" pitchFamily="34" charset="-122"/>
                <a:cs typeface="Montserrat" pitchFamily="34" charset="-120"/>
              </a:rPr>
              <a:t>3</a:t>
            </a:r>
            <a:endParaRPr lang="en-US" sz="2350" dirty="0"/>
          </a:p>
        </p:txBody>
      </p:sp>
      <p:sp>
        <p:nvSpPr>
          <p:cNvPr id="19" name="Text 15"/>
          <p:cNvSpPr/>
          <p:nvPr/>
        </p:nvSpPr>
        <p:spPr>
          <a:xfrm>
            <a:off x="7702272" y="5422702"/>
            <a:ext cx="2580561" cy="315278"/>
          </a:xfrm>
          <a:prstGeom prst="rect">
            <a:avLst/>
          </a:prstGeom>
          <a:noFill/>
          <a:ln/>
        </p:spPr>
        <p:txBody>
          <a:bodyPr wrap="none" lIns="0" tIns="0" rIns="0" bIns="0" rtlCol="0" anchor="t"/>
          <a:lstStyle/>
          <a:p>
            <a:pPr marL="0" indent="0" algn="ctr">
              <a:lnSpc>
                <a:spcPts val="2450"/>
              </a:lnSpc>
              <a:buNone/>
            </a:pPr>
            <a:r>
              <a:rPr lang="en-US" sz="1950" b="1" dirty="0">
                <a:solidFill>
                  <a:srgbClr val="151617"/>
                </a:solidFill>
                <a:latin typeface="Montserrat" pitchFamily="34" charset="0"/>
                <a:ea typeface="Montserrat" pitchFamily="34" charset="-122"/>
                <a:cs typeface="Montserrat" pitchFamily="34" charset="-120"/>
              </a:rPr>
              <a:t>Configure Settings</a:t>
            </a:r>
            <a:endParaRPr lang="en-US" sz="1950" dirty="0"/>
          </a:p>
        </p:txBody>
      </p:sp>
      <p:sp>
        <p:nvSpPr>
          <p:cNvPr id="20" name="Text 16"/>
          <p:cNvSpPr/>
          <p:nvPr/>
        </p:nvSpPr>
        <p:spPr>
          <a:xfrm>
            <a:off x="7617857" y="5859066"/>
            <a:ext cx="2749510" cy="1614488"/>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Personalize your virtual assistant by setting preferences for language, voice, and notification settings.</a:t>
            </a:r>
            <a:endParaRPr lang="en-US" sz="1550" dirty="0"/>
          </a:p>
        </p:txBody>
      </p:sp>
      <p:sp>
        <p:nvSpPr>
          <p:cNvPr id="21" name="Shape 17"/>
          <p:cNvSpPr/>
          <p:nvPr/>
        </p:nvSpPr>
        <p:spPr>
          <a:xfrm>
            <a:off x="12335947" y="4514552"/>
            <a:ext cx="22860" cy="706279"/>
          </a:xfrm>
          <a:prstGeom prst="roundRect">
            <a:avLst>
              <a:gd name="adj" fmla="val 40000"/>
            </a:avLst>
          </a:prstGeom>
          <a:solidFill>
            <a:srgbClr val="151617"/>
          </a:solidFill>
          <a:ln/>
        </p:spPr>
      </p:sp>
      <p:sp>
        <p:nvSpPr>
          <p:cNvPr id="22" name="Shape 18"/>
          <p:cNvSpPr/>
          <p:nvPr/>
        </p:nvSpPr>
        <p:spPr>
          <a:xfrm>
            <a:off x="12120443" y="4287619"/>
            <a:ext cx="453985" cy="453985"/>
          </a:xfrm>
          <a:prstGeom prst="roundRect">
            <a:avLst>
              <a:gd name="adj" fmla="val 2014"/>
            </a:avLst>
          </a:prstGeom>
          <a:solidFill>
            <a:srgbClr val="F8ECE4"/>
          </a:solidFill>
          <a:ln w="7620">
            <a:solidFill>
              <a:srgbClr val="151617"/>
            </a:solidFill>
            <a:prstDash val="solid"/>
          </a:ln>
        </p:spPr>
      </p:sp>
      <p:sp>
        <p:nvSpPr>
          <p:cNvPr id="23" name="Text 19"/>
          <p:cNvSpPr/>
          <p:nvPr/>
        </p:nvSpPr>
        <p:spPr>
          <a:xfrm>
            <a:off x="12239625" y="4363224"/>
            <a:ext cx="215503" cy="302776"/>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pitchFamily="34" charset="0"/>
                <a:ea typeface="Montserrat" pitchFamily="34" charset="-122"/>
                <a:cs typeface="Montserrat" pitchFamily="34" charset="-120"/>
              </a:rPr>
              <a:t>4</a:t>
            </a:r>
            <a:endParaRPr lang="en-US" sz="2350" dirty="0"/>
          </a:p>
        </p:txBody>
      </p:sp>
      <p:sp>
        <p:nvSpPr>
          <p:cNvPr id="24" name="Text 20"/>
          <p:cNvSpPr/>
          <p:nvPr/>
        </p:nvSpPr>
        <p:spPr>
          <a:xfrm>
            <a:off x="11086148" y="5422702"/>
            <a:ext cx="2522696" cy="315278"/>
          </a:xfrm>
          <a:prstGeom prst="rect">
            <a:avLst/>
          </a:prstGeom>
          <a:noFill/>
          <a:ln/>
        </p:spPr>
        <p:txBody>
          <a:bodyPr wrap="none" lIns="0" tIns="0" rIns="0" bIns="0" rtlCol="0" anchor="t"/>
          <a:lstStyle/>
          <a:p>
            <a:pPr marL="0" indent="0" algn="ctr">
              <a:lnSpc>
                <a:spcPts val="2450"/>
              </a:lnSpc>
              <a:buNone/>
            </a:pPr>
            <a:r>
              <a:rPr lang="en-US" sz="1950" b="1" dirty="0">
                <a:solidFill>
                  <a:srgbClr val="151617"/>
                </a:solidFill>
                <a:latin typeface="Montserrat" pitchFamily="34" charset="0"/>
                <a:ea typeface="Montserrat" pitchFamily="34" charset="-122"/>
                <a:cs typeface="Montserrat" pitchFamily="34" charset="-120"/>
              </a:rPr>
              <a:t>Start Using</a:t>
            </a:r>
            <a:endParaRPr lang="en-US" sz="1950" dirty="0"/>
          </a:p>
        </p:txBody>
      </p:sp>
      <p:sp>
        <p:nvSpPr>
          <p:cNvPr id="25" name="Text 21"/>
          <p:cNvSpPr/>
          <p:nvPr/>
        </p:nvSpPr>
        <p:spPr>
          <a:xfrm>
            <a:off x="10972800" y="5859066"/>
            <a:ext cx="2749510" cy="1614488"/>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Once configured, you can begin using your virtual assistant by speaking commands or typing requests.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6EDFB-D15F-7EEC-3B95-BB0AAACF6C5A}"/>
              </a:ext>
            </a:extLst>
          </p:cNvPr>
          <p:cNvPicPr>
            <a:picLocks noChangeAspect="1"/>
          </p:cNvPicPr>
          <p:nvPr/>
        </p:nvPicPr>
        <p:blipFill>
          <a:blip r:embed="rId2"/>
          <a:stretch>
            <a:fillRect/>
          </a:stretch>
        </p:blipFill>
        <p:spPr>
          <a:xfrm>
            <a:off x="1961147" y="1515980"/>
            <a:ext cx="10762632" cy="5312837"/>
          </a:xfrm>
          <a:prstGeom prst="rect">
            <a:avLst/>
          </a:prstGeom>
        </p:spPr>
      </p:pic>
    </p:spTree>
    <p:extLst>
      <p:ext uri="{BB962C8B-B14F-4D97-AF65-F5344CB8AC3E}">
        <p14:creationId xmlns:p14="http://schemas.microsoft.com/office/powerpoint/2010/main" val="370954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8665F9-1CC2-286C-9227-5833411B21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060" y="1108953"/>
            <a:ext cx="11789923" cy="5875507"/>
          </a:xfrm>
          <a:prstGeom prst="rect">
            <a:avLst/>
          </a:prstGeom>
          <a:noFill/>
          <a:ln>
            <a:noFill/>
          </a:ln>
        </p:spPr>
      </p:pic>
    </p:spTree>
    <p:extLst>
      <p:ext uri="{BB962C8B-B14F-4D97-AF65-F5344CB8AC3E}">
        <p14:creationId xmlns:p14="http://schemas.microsoft.com/office/powerpoint/2010/main" val="144473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A7BD0-4337-22FE-B53E-1A374DE2F173}"/>
              </a:ext>
            </a:extLst>
          </p:cNvPr>
          <p:cNvPicPr>
            <a:picLocks noChangeAspect="1"/>
          </p:cNvPicPr>
          <p:nvPr/>
        </p:nvPicPr>
        <p:blipFill>
          <a:blip r:embed="rId2"/>
          <a:stretch>
            <a:fillRect/>
          </a:stretch>
        </p:blipFill>
        <p:spPr>
          <a:xfrm>
            <a:off x="1926077" y="1434725"/>
            <a:ext cx="10719880" cy="5335726"/>
          </a:xfrm>
          <a:prstGeom prst="rect">
            <a:avLst/>
          </a:prstGeom>
        </p:spPr>
      </p:pic>
    </p:spTree>
    <p:extLst>
      <p:ext uri="{BB962C8B-B14F-4D97-AF65-F5344CB8AC3E}">
        <p14:creationId xmlns:p14="http://schemas.microsoft.com/office/powerpoint/2010/main" val="134917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01579"/>
            <a:ext cx="13042821" cy="1347537"/>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pitchFamily="34" charset="0"/>
                <a:ea typeface="Montserrat" pitchFamily="34" charset="-122"/>
                <a:cs typeface="Montserrat" pitchFamily="34" charset="-120"/>
              </a:rPr>
              <a:t>Voice Commands and Natural Language Processing</a:t>
            </a:r>
            <a:endParaRPr lang="en-US" sz="4450" dirty="0"/>
          </a:p>
        </p:txBody>
      </p:sp>
      <p:sp>
        <p:nvSpPr>
          <p:cNvPr id="3" name="Text 1"/>
          <p:cNvSpPr/>
          <p:nvPr/>
        </p:nvSpPr>
        <p:spPr>
          <a:xfrm>
            <a:off x="793790" y="38865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pitchFamily="34" charset="0"/>
                <a:ea typeface="Montserrat" pitchFamily="34" charset="-122"/>
                <a:cs typeface="Montserrat" pitchFamily="34" charset="-120"/>
              </a:rPr>
              <a:t>Voice Commands</a:t>
            </a:r>
            <a:endParaRPr lang="en-US" sz="2200" dirty="0"/>
          </a:p>
        </p:txBody>
      </p:sp>
      <p:sp>
        <p:nvSpPr>
          <p:cNvPr id="4" name="Text 2"/>
          <p:cNvSpPr/>
          <p:nvPr/>
        </p:nvSpPr>
        <p:spPr>
          <a:xfrm>
            <a:off x="793790" y="446770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Virtual assistants use speech recognition to understand your voice commands.</a:t>
            </a:r>
          </a:p>
          <a:p>
            <a:pPr marL="0" indent="0">
              <a:lnSpc>
                <a:spcPts val="2850"/>
              </a:lnSpc>
              <a:buNone/>
            </a:pPr>
            <a:endParaRPr lang="en-US" sz="1750" dirty="0"/>
          </a:p>
        </p:txBody>
      </p:sp>
      <p:sp>
        <p:nvSpPr>
          <p:cNvPr id="5" name="Text 3"/>
          <p:cNvSpPr/>
          <p:nvPr/>
        </p:nvSpPr>
        <p:spPr>
          <a:xfrm>
            <a:off x="793790" y="539757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They can recognize different accents, dialects, and background noise.</a:t>
            </a:r>
            <a:endParaRPr lang="en-US" sz="1750" dirty="0"/>
          </a:p>
        </p:txBody>
      </p:sp>
      <p:sp>
        <p:nvSpPr>
          <p:cNvPr id="6" name="Text 4"/>
          <p:cNvSpPr/>
          <p:nvPr/>
        </p:nvSpPr>
        <p:spPr>
          <a:xfrm>
            <a:off x="7599521" y="3886557"/>
            <a:ext cx="4535686"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pitchFamily="34" charset="0"/>
                <a:ea typeface="Montserrat" pitchFamily="34" charset="-122"/>
                <a:cs typeface="Montserrat" pitchFamily="34" charset="-120"/>
              </a:rPr>
              <a:t>Natural Language Processing</a:t>
            </a:r>
            <a:endParaRPr lang="en-US" sz="2200" dirty="0"/>
          </a:p>
        </p:txBody>
      </p:sp>
      <p:sp>
        <p:nvSpPr>
          <p:cNvPr id="7" name="Text 5"/>
          <p:cNvSpPr/>
          <p:nvPr/>
        </p:nvSpPr>
        <p:spPr>
          <a:xfrm>
            <a:off x="7599521" y="446770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Virtual assistants can understand and interpret natural language.</a:t>
            </a:r>
            <a:endParaRPr lang="en-US" sz="1750" dirty="0"/>
          </a:p>
        </p:txBody>
      </p:sp>
      <p:sp>
        <p:nvSpPr>
          <p:cNvPr id="8" name="Text 6"/>
          <p:cNvSpPr/>
          <p:nvPr/>
        </p:nvSpPr>
        <p:spPr>
          <a:xfrm>
            <a:off x="7599521" y="539757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They can understand complex sentences, synonyms, and different ways of expressing the same request.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696"/>
          </a:xfrm>
          <a:prstGeom prst="rect">
            <a:avLst/>
          </a:prstGeom>
        </p:spPr>
      </p:pic>
      <p:pic>
        <p:nvPicPr>
          <p:cNvPr id="3" name="Image 1" descr="preencoded.png"/>
          <p:cNvPicPr>
            <a:picLocks noChangeAspect="1"/>
          </p:cNvPicPr>
          <p:nvPr/>
        </p:nvPicPr>
        <p:blipFill>
          <a:blip r:embed="rId4"/>
          <a:stretch>
            <a:fillRect/>
          </a:stretch>
        </p:blipFill>
        <p:spPr>
          <a:xfrm>
            <a:off x="227528" y="2558653"/>
            <a:ext cx="5031343" cy="3115270"/>
          </a:xfrm>
          <a:prstGeom prst="rect">
            <a:avLst/>
          </a:prstGeom>
        </p:spPr>
      </p:pic>
      <p:sp>
        <p:nvSpPr>
          <p:cNvPr id="4" name="Text 0"/>
          <p:cNvSpPr/>
          <p:nvPr/>
        </p:nvSpPr>
        <p:spPr>
          <a:xfrm>
            <a:off x="6123146" y="500301"/>
            <a:ext cx="7870508" cy="1137047"/>
          </a:xfrm>
          <a:prstGeom prst="rect">
            <a:avLst/>
          </a:prstGeom>
          <a:noFill/>
          <a:ln/>
        </p:spPr>
        <p:txBody>
          <a:bodyPr wrap="square" lIns="0" tIns="0" rIns="0" bIns="0" rtlCol="0" anchor="t"/>
          <a:lstStyle/>
          <a:p>
            <a:pPr marL="0" indent="0">
              <a:lnSpc>
                <a:spcPts val="4450"/>
              </a:lnSpc>
              <a:buNone/>
            </a:pPr>
            <a:r>
              <a:rPr lang="en-US" sz="3550" b="1" dirty="0">
                <a:solidFill>
                  <a:srgbClr val="151617"/>
                </a:solidFill>
                <a:latin typeface="Montserrat" pitchFamily="34" charset="0"/>
                <a:ea typeface="Montserrat" pitchFamily="34" charset="-122"/>
                <a:cs typeface="Montserrat" pitchFamily="34" charset="-120"/>
              </a:rPr>
              <a:t>Automating Routine Tasks with Virtual Assistants</a:t>
            </a:r>
            <a:endParaRPr lang="en-US" sz="3550" dirty="0"/>
          </a:p>
        </p:txBody>
      </p:sp>
      <p:pic>
        <p:nvPicPr>
          <p:cNvPr id="5" name="Image 2" descr="preencoded.png"/>
          <p:cNvPicPr>
            <a:picLocks noChangeAspect="1"/>
          </p:cNvPicPr>
          <p:nvPr/>
        </p:nvPicPr>
        <p:blipFill>
          <a:blip r:embed="rId5"/>
          <a:stretch>
            <a:fillRect/>
          </a:stretch>
        </p:blipFill>
        <p:spPr>
          <a:xfrm>
            <a:off x="6123146" y="1910239"/>
            <a:ext cx="909638" cy="1455539"/>
          </a:xfrm>
          <a:prstGeom prst="rect">
            <a:avLst/>
          </a:prstGeom>
        </p:spPr>
      </p:pic>
      <p:sp>
        <p:nvSpPr>
          <p:cNvPr id="6" name="Text 1"/>
          <p:cNvSpPr/>
          <p:nvPr/>
        </p:nvSpPr>
        <p:spPr>
          <a:xfrm>
            <a:off x="7305675" y="2092166"/>
            <a:ext cx="2982278" cy="284202"/>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pitchFamily="34" charset="0"/>
                <a:ea typeface="Montserrat" pitchFamily="34" charset="-122"/>
                <a:cs typeface="Montserrat" pitchFamily="34" charset="-120"/>
              </a:rPr>
              <a:t>Schedule Appointments</a:t>
            </a:r>
            <a:endParaRPr lang="en-US" sz="1750" dirty="0"/>
          </a:p>
        </p:txBody>
      </p:sp>
      <p:sp>
        <p:nvSpPr>
          <p:cNvPr id="7" name="Text 2"/>
          <p:cNvSpPr/>
          <p:nvPr/>
        </p:nvSpPr>
        <p:spPr>
          <a:xfrm>
            <a:off x="7305675" y="2485430"/>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Say "Schedule a meeting for tomorrow at 10 AM" to add an event to your calendar.</a:t>
            </a:r>
            <a:endParaRPr lang="en-US" sz="1400" dirty="0"/>
          </a:p>
        </p:txBody>
      </p:sp>
      <p:pic>
        <p:nvPicPr>
          <p:cNvPr id="8" name="Image 3" descr="preencoded.png"/>
          <p:cNvPicPr>
            <a:picLocks noChangeAspect="1"/>
          </p:cNvPicPr>
          <p:nvPr/>
        </p:nvPicPr>
        <p:blipFill>
          <a:blip r:embed="rId6"/>
          <a:stretch>
            <a:fillRect/>
          </a:stretch>
        </p:blipFill>
        <p:spPr>
          <a:xfrm>
            <a:off x="6123146" y="3365778"/>
            <a:ext cx="909638" cy="1455539"/>
          </a:xfrm>
          <a:prstGeom prst="rect">
            <a:avLst/>
          </a:prstGeom>
        </p:spPr>
      </p:pic>
      <p:sp>
        <p:nvSpPr>
          <p:cNvPr id="9" name="Text 3"/>
          <p:cNvSpPr/>
          <p:nvPr/>
        </p:nvSpPr>
        <p:spPr>
          <a:xfrm>
            <a:off x="7305675" y="3547705"/>
            <a:ext cx="2274332" cy="284202"/>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pitchFamily="34" charset="0"/>
                <a:ea typeface="Montserrat" pitchFamily="34" charset="-122"/>
                <a:cs typeface="Montserrat" pitchFamily="34" charset="-120"/>
              </a:rPr>
              <a:t>Set Reminders</a:t>
            </a:r>
            <a:endParaRPr lang="en-US" sz="1750" dirty="0"/>
          </a:p>
        </p:txBody>
      </p:sp>
      <p:sp>
        <p:nvSpPr>
          <p:cNvPr id="10" name="Text 4"/>
          <p:cNvSpPr/>
          <p:nvPr/>
        </p:nvSpPr>
        <p:spPr>
          <a:xfrm>
            <a:off x="7305675" y="3940969"/>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Say "Remind me to buy groceries later" to set a reminder for a specific task.</a:t>
            </a:r>
            <a:endParaRPr lang="en-US" sz="1400" dirty="0"/>
          </a:p>
        </p:txBody>
      </p:sp>
      <p:pic>
        <p:nvPicPr>
          <p:cNvPr id="11" name="Image 4" descr="preencoded.png"/>
          <p:cNvPicPr>
            <a:picLocks noChangeAspect="1"/>
          </p:cNvPicPr>
          <p:nvPr/>
        </p:nvPicPr>
        <p:blipFill>
          <a:blip r:embed="rId7"/>
          <a:stretch>
            <a:fillRect/>
          </a:stretch>
        </p:blipFill>
        <p:spPr>
          <a:xfrm>
            <a:off x="6123146" y="4821317"/>
            <a:ext cx="909638" cy="1455539"/>
          </a:xfrm>
          <a:prstGeom prst="rect">
            <a:avLst/>
          </a:prstGeom>
        </p:spPr>
      </p:pic>
      <p:sp>
        <p:nvSpPr>
          <p:cNvPr id="12" name="Text 5"/>
          <p:cNvSpPr/>
          <p:nvPr/>
        </p:nvSpPr>
        <p:spPr>
          <a:xfrm>
            <a:off x="7305675" y="5003244"/>
            <a:ext cx="2274332" cy="284202"/>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pitchFamily="34" charset="0"/>
                <a:ea typeface="Montserrat" pitchFamily="34" charset="-122"/>
                <a:cs typeface="Montserrat" pitchFamily="34" charset="-120"/>
              </a:rPr>
              <a:t>Send Emails</a:t>
            </a:r>
            <a:endParaRPr lang="en-US" sz="1750" dirty="0"/>
          </a:p>
        </p:txBody>
      </p:sp>
      <p:sp>
        <p:nvSpPr>
          <p:cNvPr id="13" name="Text 6"/>
          <p:cNvSpPr/>
          <p:nvPr/>
        </p:nvSpPr>
        <p:spPr>
          <a:xfrm>
            <a:off x="7305675" y="5396508"/>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Say "Compose an email to John" to draft a new email and dictate the content.</a:t>
            </a:r>
            <a:endParaRPr lang="en-US" sz="1400" dirty="0"/>
          </a:p>
        </p:txBody>
      </p:sp>
      <p:pic>
        <p:nvPicPr>
          <p:cNvPr id="14" name="Image 5" descr="preencoded.png"/>
          <p:cNvPicPr>
            <a:picLocks noChangeAspect="1"/>
          </p:cNvPicPr>
          <p:nvPr/>
        </p:nvPicPr>
        <p:blipFill>
          <a:blip r:embed="rId8"/>
          <a:stretch>
            <a:fillRect/>
          </a:stretch>
        </p:blipFill>
        <p:spPr>
          <a:xfrm>
            <a:off x="6123146" y="6276856"/>
            <a:ext cx="909638" cy="1455539"/>
          </a:xfrm>
          <a:prstGeom prst="rect">
            <a:avLst/>
          </a:prstGeom>
        </p:spPr>
      </p:pic>
      <p:sp>
        <p:nvSpPr>
          <p:cNvPr id="15" name="Text 7"/>
          <p:cNvSpPr/>
          <p:nvPr/>
        </p:nvSpPr>
        <p:spPr>
          <a:xfrm>
            <a:off x="7305675" y="6458783"/>
            <a:ext cx="2274332" cy="284202"/>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pitchFamily="34" charset="0"/>
                <a:ea typeface="Montserrat" pitchFamily="34" charset="-122"/>
                <a:cs typeface="Montserrat" pitchFamily="34" charset="-120"/>
              </a:rPr>
              <a:t>Create To-Do Lists</a:t>
            </a:r>
            <a:endParaRPr lang="en-US" sz="1750" dirty="0"/>
          </a:p>
        </p:txBody>
      </p:sp>
      <p:sp>
        <p:nvSpPr>
          <p:cNvPr id="16" name="Text 8"/>
          <p:cNvSpPr/>
          <p:nvPr/>
        </p:nvSpPr>
        <p:spPr>
          <a:xfrm>
            <a:off x="7305675" y="6852047"/>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Say "Add 'Finish project report' to my to-do list" to create a new task.</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04812"/>
            <a:ext cx="4919305" cy="3619857"/>
          </a:xfrm>
          <a:prstGeom prst="rect">
            <a:avLst/>
          </a:prstGeom>
        </p:spPr>
      </p:pic>
      <p:sp>
        <p:nvSpPr>
          <p:cNvPr id="4" name="Text 0"/>
          <p:cNvSpPr/>
          <p:nvPr/>
        </p:nvSpPr>
        <p:spPr>
          <a:xfrm>
            <a:off x="6280190" y="106668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pitchFamily="34" charset="0"/>
                <a:ea typeface="Montserrat" pitchFamily="34" charset="-122"/>
                <a:cs typeface="Montserrat" pitchFamily="34" charset="-120"/>
              </a:rPr>
              <a:t>Integrating Virtual Assistants with other Applications</a:t>
            </a:r>
            <a:endParaRPr lang="en-US" sz="4450" dirty="0"/>
          </a:p>
        </p:txBody>
      </p:sp>
      <p:sp>
        <p:nvSpPr>
          <p:cNvPr id="5" name="Shape 1"/>
          <p:cNvSpPr/>
          <p:nvPr/>
        </p:nvSpPr>
        <p:spPr>
          <a:xfrm>
            <a:off x="6280190" y="3533180"/>
            <a:ext cx="7556421" cy="3629739"/>
          </a:xfrm>
          <a:prstGeom prst="roundRect">
            <a:avLst>
              <a:gd name="adj" fmla="val 252"/>
            </a:avLst>
          </a:prstGeom>
          <a:noFill/>
          <a:ln w="7620">
            <a:solidFill>
              <a:srgbClr val="000000">
                <a:alpha val="8000"/>
              </a:srgbClr>
            </a:solidFill>
            <a:prstDash val="solid"/>
          </a:ln>
        </p:spPr>
      </p:sp>
      <p:sp>
        <p:nvSpPr>
          <p:cNvPr id="6" name="Shape 2"/>
          <p:cNvSpPr/>
          <p:nvPr/>
        </p:nvSpPr>
        <p:spPr>
          <a:xfrm>
            <a:off x="6287810" y="3540800"/>
            <a:ext cx="7541181" cy="1013222"/>
          </a:xfrm>
          <a:prstGeom prst="rect">
            <a:avLst/>
          </a:prstGeom>
          <a:solidFill>
            <a:srgbClr val="FFFFFF">
              <a:alpha val="4000"/>
            </a:srgbClr>
          </a:solidFill>
          <a:ln/>
        </p:spPr>
      </p:sp>
      <p:sp>
        <p:nvSpPr>
          <p:cNvPr id="7" name="Text 3"/>
          <p:cNvSpPr/>
          <p:nvPr/>
        </p:nvSpPr>
        <p:spPr>
          <a:xfrm>
            <a:off x="6514624" y="368450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Calendar Apps</a:t>
            </a:r>
            <a:endParaRPr lang="en-US" sz="1750" dirty="0"/>
          </a:p>
        </p:txBody>
      </p:sp>
      <p:sp>
        <p:nvSpPr>
          <p:cNvPr id="8" name="Text 4"/>
          <p:cNvSpPr/>
          <p:nvPr/>
        </p:nvSpPr>
        <p:spPr>
          <a:xfrm>
            <a:off x="10289024" y="368450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Google Calendar, Outlook Calendar</a:t>
            </a:r>
            <a:endParaRPr lang="en-US" sz="1750" dirty="0"/>
          </a:p>
        </p:txBody>
      </p:sp>
      <p:sp>
        <p:nvSpPr>
          <p:cNvPr id="9" name="Shape 5"/>
          <p:cNvSpPr/>
          <p:nvPr/>
        </p:nvSpPr>
        <p:spPr>
          <a:xfrm>
            <a:off x="6287810" y="4554022"/>
            <a:ext cx="7541181" cy="650319"/>
          </a:xfrm>
          <a:prstGeom prst="rect">
            <a:avLst/>
          </a:prstGeom>
          <a:solidFill>
            <a:srgbClr val="000000">
              <a:alpha val="4000"/>
            </a:srgbClr>
          </a:solidFill>
          <a:ln/>
        </p:spPr>
      </p:sp>
      <p:sp>
        <p:nvSpPr>
          <p:cNvPr id="10" name="Text 6"/>
          <p:cNvSpPr/>
          <p:nvPr/>
        </p:nvSpPr>
        <p:spPr>
          <a:xfrm>
            <a:off x="6514624" y="469773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Email Clients</a:t>
            </a:r>
            <a:endParaRPr lang="en-US" sz="1750" dirty="0"/>
          </a:p>
        </p:txBody>
      </p:sp>
      <p:sp>
        <p:nvSpPr>
          <p:cNvPr id="11" name="Text 7"/>
          <p:cNvSpPr/>
          <p:nvPr/>
        </p:nvSpPr>
        <p:spPr>
          <a:xfrm>
            <a:off x="10289024" y="469773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Gmail, Outlook</a:t>
            </a:r>
            <a:endParaRPr lang="en-US" sz="1750" dirty="0"/>
          </a:p>
        </p:txBody>
      </p:sp>
      <p:sp>
        <p:nvSpPr>
          <p:cNvPr id="12" name="Shape 8"/>
          <p:cNvSpPr/>
          <p:nvPr/>
        </p:nvSpPr>
        <p:spPr>
          <a:xfrm>
            <a:off x="6287810" y="5204341"/>
            <a:ext cx="7541181" cy="650319"/>
          </a:xfrm>
          <a:prstGeom prst="rect">
            <a:avLst/>
          </a:prstGeom>
          <a:solidFill>
            <a:srgbClr val="FFFFFF">
              <a:alpha val="4000"/>
            </a:srgbClr>
          </a:solidFill>
          <a:ln/>
        </p:spPr>
      </p:sp>
      <p:sp>
        <p:nvSpPr>
          <p:cNvPr id="13" name="Text 9"/>
          <p:cNvSpPr/>
          <p:nvPr/>
        </p:nvSpPr>
        <p:spPr>
          <a:xfrm>
            <a:off x="6514624" y="534804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Messaging Apps</a:t>
            </a:r>
            <a:endParaRPr lang="en-US" sz="1750" dirty="0"/>
          </a:p>
        </p:txBody>
      </p:sp>
      <p:sp>
        <p:nvSpPr>
          <p:cNvPr id="14" name="Text 10"/>
          <p:cNvSpPr/>
          <p:nvPr/>
        </p:nvSpPr>
        <p:spPr>
          <a:xfrm>
            <a:off x="10289024" y="534804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WhatsApp, Telegram</a:t>
            </a:r>
            <a:endParaRPr lang="en-US" sz="1750" dirty="0"/>
          </a:p>
        </p:txBody>
      </p:sp>
      <p:sp>
        <p:nvSpPr>
          <p:cNvPr id="15" name="Shape 11"/>
          <p:cNvSpPr/>
          <p:nvPr/>
        </p:nvSpPr>
        <p:spPr>
          <a:xfrm>
            <a:off x="6287810" y="5854660"/>
            <a:ext cx="7541181" cy="650319"/>
          </a:xfrm>
          <a:prstGeom prst="rect">
            <a:avLst/>
          </a:prstGeom>
          <a:solidFill>
            <a:srgbClr val="000000">
              <a:alpha val="4000"/>
            </a:srgbClr>
          </a:solidFill>
          <a:ln/>
        </p:spPr>
      </p:sp>
      <p:sp>
        <p:nvSpPr>
          <p:cNvPr id="16" name="Text 12"/>
          <p:cNvSpPr/>
          <p:nvPr/>
        </p:nvSpPr>
        <p:spPr>
          <a:xfrm>
            <a:off x="6514624" y="599836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Music Streaming Services</a:t>
            </a:r>
            <a:endParaRPr lang="en-US" sz="1750" dirty="0"/>
          </a:p>
        </p:txBody>
      </p:sp>
      <p:sp>
        <p:nvSpPr>
          <p:cNvPr id="17" name="Text 13"/>
          <p:cNvSpPr/>
          <p:nvPr/>
        </p:nvSpPr>
        <p:spPr>
          <a:xfrm>
            <a:off x="10289024" y="599836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Spotify, Apple Music</a:t>
            </a:r>
            <a:endParaRPr lang="en-US" sz="1750" dirty="0"/>
          </a:p>
        </p:txBody>
      </p:sp>
      <p:sp>
        <p:nvSpPr>
          <p:cNvPr id="18" name="Shape 14"/>
          <p:cNvSpPr/>
          <p:nvPr/>
        </p:nvSpPr>
        <p:spPr>
          <a:xfrm>
            <a:off x="6287810" y="6504980"/>
            <a:ext cx="7541181" cy="650319"/>
          </a:xfrm>
          <a:prstGeom prst="rect">
            <a:avLst/>
          </a:prstGeom>
          <a:solidFill>
            <a:srgbClr val="FFFFFF">
              <a:alpha val="4000"/>
            </a:srgbClr>
          </a:solidFill>
          <a:ln/>
        </p:spPr>
      </p:sp>
      <p:sp>
        <p:nvSpPr>
          <p:cNvPr id="19" name="Text 15"/>
          <p:cNvSpPr/>
          <p:nvPr/>
        </p:nvSpPr>
        <p:spPr>
          <a:xfrm>
            <a:off x="6514624" y="664868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Smart Home Devices</a:t>
            </a:r>
            <a:endParaRPr lang="en-US" sz="1750" dirty="0"/>
          </a:p>
        </p:txBody>
      </p:sp>
      <p:sp>
        <p:nvSpPr>
          <p:cNvPr id="20" name="Text 16"/>
          <p:cNvSpPr/>
          <p:nvPr/>
        </p:nvSpPr>
        <p:spPr>
          <a:xfrm>
            <a:off x="10289024" y="664868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Philips Hue, Nest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641</Words>
  <Application>Microsoft Office PowerPoint</Application>
  <PresentationFormat>Custom</PresentationFormat>
  <Paragraphs>93</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Inconsolata</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Dhanush Sajja</cp:lastModifiedBy>
  <cp:revision>2</cp:revision>
  <dcterms:created xsi:type="dcterms:W3CDTF">2024-09-10T18:29:38Z</dcterms:created>
  <dcterms:modified xsi:type="dcterms:W3CDTF">2024-09-10T18:34:21Z</dcterms:modified>
</cp:coreProperties>
</file>